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BB6A"/>
    <a:srgbClr val="AB4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3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77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14631-1C00-4DA4-A88A-6C962A6DAA38}" type="datetimeFigureOut">
              <a:rPr lang="en-US" smtClean="0"/>
              <a:pPr/>
              <a:t>3/14/2021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44992-33D7-4186-8544-FBD43DB0E5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8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Route based works on routes and policy based works on policy. In case of multi-site, you use route based. Policy based = static routing.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95F3-97F3-4033-AE47-BCD4A53BA4B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58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www.simplilearn.com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0EA4-465D-4891-B07C-4AC484BFB3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51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www.simplilearn.com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0EA4-465D-4891-B07C-4AC484BFB3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30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A5D33-0DB1-4489-924A-87DD217610B5}" type="datetimeFigureOut">
              <a:rPr lang="en-US" smtClean="0"/>
              <a:pPr/>
              <a:t>3/14/2021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0EA4-465D-4891-B07C-4AC484BFB3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21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A5D33-0DB1-4489-924A-87DD217610B5}" type="datetimeFigureOut">
              <a:rPr lang="en-US" smtClean="0"/>
              <a:pPr/>
              <a:t>3/14/2021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0EA4-465D-4891-B07C-4AC484BFB3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99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A5D33-0DB1-4489-924A-87DD217610B5}" type="datetimeFigureOut">
              <a:rPr lang="en-US" smtClean="0"/>
              <a:pPr/>
              <a:t>3/14/2021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0EA4-465D-4891-B07C-4AC484BFB3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16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A5D33-0DB1-4489-924A-87DD217610B5}" type="datetimeFigureOut">
              <a:rPr lang="en-US" smtClean="0"/>
              <a:pPr/>
              <a:t>3/14/2021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0EA4-465D-4891-B07C-4AC484BFB3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29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125" y="572283"/>
            <a:ext cx="10959295" cy="429204"/>
          </a:xfrm>
        </p:spPr>
        <p:txBody>
          <a:bodyPr lIns="0" tIns="0" anchor="t" anchorCtr="0">
            <a:normAutofit/>
          </a:bodyPr>
          <a:lstStyle>
            <a:lvl1pPr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125" y="1293155"/>
            <a:ext cx="10959295" cy="4786472"/>
          </a:xfrm>
        </p:spPr>
        <p:txBody>
          <a:bodyPr lIns="0" tIns="0">
            <a:normAutofit/>
          </a:bodyPr>
          <a:lstStyle>
            <a:lvl1pPr>
              <a:defRPr sz="2400">
                <a:solidFill>
                  <a:schemeClr val="accent3"/>
                </a:solidFill>
                <a:latin typeface="+mj-lt"/>
              </a:defRPr>
            </a:lvl1pPr>
            <a:lvl2pPr>
              <a:defRPr sz="2000">
                <a:solidFill>
                  <a:schemeClr val="accent3"/>
                </a:solidFill>
                <a:latin typeface="+mj-lt"/>
              </a:defRPr>
            </a:lvl2pPr>
            <a:lvl3pPr>
              <a:defRPr sz="1800">
                <a:solidFill>
                  <a:schemeClr val="accent3"/>
                </a:solidFill>
                <a:latin typeface="+mj-lt"/>
              </a:defRPr>
            </a:lvl3pPr>
            <a:lvl4pPr>
              <a:defRPr sz="1600">
                <a:solidFill>
                  <a:schemeClr val="accent3"/>
                </a:solidFill>
                <a:latin typeface="+mj-lt"/>
              </a:defRPr>
            </a:lvl4pPr>
            <a:lvl5pPr>
              <a:defRPr sz="16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www.simplilearn.com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0EA4-465D-4891-B07C-4AC484BFB36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225" y="6185774"/>
            <a:ext cx="1435782" cy="45076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1397000" cy="7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7409180" y="0"/>
            <a:ext cx="4782820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3536473" y="0"/>
            <a:ext cx="3872707" cy="76200"/>
          </a:xfrm>
          <a:prstGeom prst="rect">
            <a:avLst/>
          </a:prstGeom>
          <a:solidFill>
            <a:srgbClr val="66B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396999" y="0"/>
            <a:ext cx="2139473" cy="7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19125" y="1134533"/>
            <a:ext cx="10959295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4593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w/out li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125" y="572283"/>
            <a:ext cx="10959295" cy="429204"/>
          </a:xfrm>
        </p:spPr>
        <p:txBody>
          <a:bodyPr lIns="0" tIns="0" anchor="t" anchorCtr="0">
            <a:normAutofit/>
          </a:bodyPr>
          <a:lstStyle>
            <a:lvl1pPr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125" y="1293155"/>
            <a:ext cx="10959295" cy="4786472"/>
          </a:xfrm>
        </p:spPr>
        <p:txBody>
          <a:bodyPr lIns="0" tIns="0">
            <a:normAutofit/>
          </a:bodyPr>
          <a:lstStyle>
            <a:lvl1pPr>
              <a:defRPr sz="2000">
                <a:solidFill>
                  <a:schemeClr val="accent3"/>
                </a:solidFill>
                <a:latin typeface="+mj-lt"/>
              </a:defRPr>
            </a:lvl1pPr>
            <a:lvl2pPr>
              <a:defRPr sz="1800">
                <a:solidFill>
                  <a:schemeClr val="accent3"/>
                </a:solidFill>
                <a:latin typeface="+mj-lt"/>
              </a:defRPr>
            </a:lvl2pPr>
            <a:lvl3pPr>
              <a:defRPr sz="1600">
                <a:solidFill>
                  <a:schemeClr val="accent3"/>
                </a:solidFill>
                <a:latin typeface="+mj-lt"/>
              </a:defRPr>
            </a:lvl3pPr>
            <a:lvl4pPr>
              <a:defRPr sz="1400">
                <a:solidFill>
                  <a:schemeClr val="accent3"/>
                </a:solidFill>
                <a:latin typeface="+mj-lt"/>
              </a:defRPr>
            </a:lvl4pPr>
            <a:lvl5pPr>
              <a:defRPr sz="1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www.simplilearn.com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0EA4-465D-4891-B07C-4AC484BFB36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225" y="6185774"/>
            <a:ext cx="1435782" cy="45076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1397000" cy="7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7409180" y="0"/>
            <a:ext cx="4782820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3536473" y="0"/>
            <a:ext cx="3872707" cy="76200"/>
          </a:xfrm>
          <a:prstGeom prst="rect">
            <a:avLst/>
          </a:prstGeom>
          <a:solidFill>
            <a:srgbClr val="66B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396999" y="0"/>
            <a:ext cx="2139473" cy="7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7079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2 Column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125" y="572283"/>
            <a:ext cx="10959295" cy="429204"/>
          </a:xfrm>
        </p:spPr>
        <p:txBody>
          <a:bodyPr lIns="0" tIns="0" anchor="t" anchorCtr="0">
            <a:normAutofit/>
          </a:bodyPr>
          <a:lstStyle>
            <a:lvl1pPr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125" y="1293155"/>
            <a:ext cx="5273675" cy="4786472"/>
          </a:xfrm>
        </p:spPr>
        <p:txBody>
          <a:bodyPr lIns="0" tIns="0">
            <a:normAutofit/>
          </a:bodyPr>
          <a:lstStyle>
            <a:lvl1pPr>
              <a:defRPr sz="2400">
                <a:solidFill>
                  <a:schemeClr val="accent3"/>
                </a:solidFill>
                <a:latin typeface="+mj-lt"/>
              </a:defRPr>
            </a:lvl1pPr>
            <a:lvl2pPr>
              <a:defRPr sz="1800">
                <a:solidFill>
                  <a:schemeClr val="accent3"/>
                </a:solidFill>
                <a:latin typeface="+mj-lt"/>
              </a:defRPr>
            </a:lvl2pPr>
            <a:lvl3pPr>
              <a:defRPr sz="1600">
                <a:solidFill>
                  <a:schemeClr val="accent3"/>
                </a:solidFill>
                <a:latin typeface="+mj-lt"/>
              </a:defRPr>
            </a:lvl3pPr>
            <a:lvl4pPr>
              <a:defRPr sz="1400">
                <a:solidFill>
                  <a:schemeClr val="accent3"/>
                </a:solidFill>
                <a:latin typeface="+mj-lt"/>
              </a:defRPr>
            </a:lvl4pPr>
            <a:lvl5pPr>
              <a:defRPr sz="1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www.simplilearn.com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0EA4-465D-4891-B07C-4AC484BFB36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225" y="6185774"/>
            <a:ext cx="1435782" cy="45076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1397000" cy="7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7409180" y="0"/>
            <a:ext cx="4782820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3536473" y="0"/>
            <a:ext cx="3872707" cy="76200"/>
          </a:xfrm>
          <a:prstGeom prst="rect">
            <a:avLst/>
          </a:prstGeom>
          <a:solidFill>
            <a:srgbClr val="66B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396999" y="0"/>
            <a:ext cx="2139473" cy="7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19125" y="1134533"/>
            <a:ext cx="10959295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304745" y="1293155"/>
            <a:ext cx="5273675" cy="4786472"/>
          </a:xfrm>
        </p:spPr>
        <p:txBody>
          <a:bodyPr lIns="0" tIns="0">
            <a:normAutofit/>
          </a:bodyPr>
          <a:lstStyle>
            <a:lvl1pPr>
              <a:defRPr sz="2400">
                <a:solidFill>
                  <a:schemeClr val="accent3"/>
                </a:solidFill>
                <a:latin typeface="+mj-lt"/>
              </a:defRPr>
            </a:lvl1pPr>
            <a:lvl2pPr>
              <a:defRPr sz="1800">
                <a:solidFill>
                  <a:schemeClr val="accent3"/>
                </a:solidFill>
                <a:latin typeface="+mj-lt"/>
              </a:defRPr>
            </a:lvl2pPr>
            <a:lvl3pPr>
              <a:defRPr sz="1600">
                <a:solidFill>
                  <a:schemeClr val="accent3"/>
                </a:solidFill>
                <a:latin typeface="+mj-lt"/>
              </a:defRPr>
            </a:lvl3pPr>
            <a:lvl4pPr>
              <a:defRPr sz="1400">
                <a:solidFill>
                  <a:schemeClr val="accent3"/>
                </a:solidFill>
                <a:latin typeface="+mj-lt"/>
              </a:defRPr>
            </a:lvl4pPr>
            <a:lvl5pPr>
              <a:defRPr sz="1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7946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2 Column_w/out lin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125" y="572283"/>
            <a:ext cx="10959295" cy="429204"/>
          </a:xfrm>
        </p:spPr>
        <p:txBody>
          <a:bodyPr lIns="0" tIns="0" anchor="t" anchorCtr="0">
            <a:normAutofit/>
          </a:bodyPr>
          <a:lstStyle>
            <a:lvl1pPr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125" y="1293155"/>
            <a:ext cx="5273675" cy="4786472"/>
          </a:xfrm>
        </p:spPr>
        <p:txBody>
          <a:bodyPr lIns="0" tIns="0">
            <a:normAutofit/>
          </a:bodyPr>
          <a:lstStyle>
            <a:lvl1pPr>
              <a:defRPr sz="2400">
                <a:solidFill>
                  <a:schemeClr val="accent3"/>
                </a:solidFill>
                <a:latin typeface="+mj-lt"/>
              </a:defRPr>
            </a:lvl1pPr>
            <a:lvl2pPr>
              <a:defRPr sz="1800">
                <a:solidFill>
                  <a:schemeClr val="accent3"/>
                </a:solidFill>
                <a:latin typeface="+mj-lt"/>
              </a:defRPr>
            </a:lvl2pPr>
            <a:lvl3pPr>
              <a:defRPr sz="1600">
                <a:solidFill>
                  <a:schemeClr val="accent3"/>
                </a:solidFill>
                <a:latin typeface="+mj-lt"/>
              </a:defRPr>
            </a:lvl3pPr>
            <a:lvl4pPr>
              <a:defRPr sz="1400">
                <a:solidFill>
                  <a:schemeClr val="accent3"/>
                </a:solidFill>
                <a:latin typeface="+mj-lt"/>
              </a:defRPr>
            </a:lvl4pPr>
            <a:lvl5pPr>
              <a:defRPr sz="1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www.simplilearn.com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0EA4-465D-4891-B07C-4AC484BFB36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225" y="6185774"/>
            <a:ext cx="1435782" cy="45076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1397000" cy="7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7409180" y="0"/>
            <a:ext cx="4782820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3536473" y="0"/>
            <a:ext cx="3872707" cy="76200"/>
          </a:xfrm>
          <a:prstGeom prst="rect">
            <a:avLst/>
          </a:prstGeom>
          <a:solidFill>
            <a:srgbClr val="66B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396999" y="0"/>
            <a:ext cx="2139473" cy="7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304745" y="1293155"/>
            <a:ext cx="5273675" cy="4786472"/>
          </a:xfrm>
        </p:spPr>
        <p:txBody>
          <a:bodyPr lIns="0" tIns="0">
            <a:normAutofit/>
          </a:bodyPr>
          <a:lstStyle>
            <a:lvl1pPr>
              <a:defRPr sz="2400">
                <a:solidFill>
                  <a:schemeClr val="accent3"/>
                </a:solidFill>
                <a:latin typeface="+mj-lt"/>
              </a:defRPr>
            </a:lvl1pPr>
            <a:lvl2pPr>
              <a:defRPr sz="1800">
                <a:solidFill>
                  <a:schemeClr val="accent3"/>
                </a:solidFill>
                <a:latin typeface="+mj-lt"/>
              </a:defRPr>
            </a:lvl2pPr>
            <a:lvl3pPr>
              <a:defRPr sz="1600">
                <a:solidFill>
                  <a:schemeClr val="accent3"/>
                </a:solidFill>
                <a:latin typeface="+mj-lt"/>
              </a:defRPr>
            </a:lvl3pPr>
            <a:lvl4pPr>
              <a:defRPr sz="1400">
                <a:solidFill>
                  <a:schemeClr val="accent3"/>
                </a:solidFill>
                <a:latin typeface="+mj-lt"/>
              </a:defRPr>
            </a:lvl4pPr>
            <a:lvl5pPr>
              <a:defRPr sz="14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7181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www.simplilearn.com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0EA4-465D-4891-B07C-4AC484BFB36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225" y="6185774"/>
            <a:ext cx="1435782" cy="45076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397000" cy="7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409180" y="0"/>
            <a:ext cx="4782820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536473" y="0"/>
            <a:ext cx="3872707" cy="76200"/>
          </a:xfrm>
          <a:prstGeom prst="rect">
            <a:avLst/>
          </a:prstGeom>
          <a:solidFill>
            <a:srgbClr val="66B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396999" y="0"/>
            <a:ext cx="2139473" cy="7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872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www.simplilearn.com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0EA4-465D-4891-B07C-4AC484BFB36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225" y="6185774"/>
            <a:ext cx="1435782" cy="45076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1397000" cy="7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7409180" y="0"/>
            <a:ext cx="4782820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3536473" y="0"/>
            <a:ext cx="3872707" cy="76200"/>
          </a:xfrm>
          <a:prstGeom prst="rect">
            <a:avLst/>
          </a:prstGeom>
          <a:solidFill>
            <a:srgbClr val="66B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396999" y="0"/>
            <a:ext cx="2139473" cy="7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577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www.simplilearn.com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0EA4-465D-4891-B07C-4AC484BFB36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225" y="6185774"/>
            <a:ext cx="1435782" cy="45076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1397000" cy="7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7409180" y="0"/>
            <a:ext cx="4782820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3536473" y="0"/>
            <a:ext cx="3872707" cy="76200"/>
          </a:xfrm>
          <a:prstGeom prst="rect">
            <a:avLst/>
          </a:prstGeom>
          <a:solidFill>
            <a:srgbClr val="66B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396999" y="0"/>
            <a:ext cx="2139473" cy="7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673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www.simplilearn.com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0EA4-465D-4891-B07C-4AC484BFB36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225" y="6185774"/>
            <a:ext cx="1435782" cy="45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99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669925"/>
            <a:ext cx="10972800" cy="1325563"/>
          </a:xfrm>
          <a:prstGeom prst="rect">
            <a:avLst/>
          </a:prstGeom>
        </p:spPr>
        <p:txBody>
          <a:bodyPr vert="horz" lIns="0" tIns="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25625"/>
            <a:ext cx="10972800" cy="4351338"/>
          </a:xfrm>
          <a:prstGeom prst="rect">
            <a:avLst/>
          </a:prstGeom>
        </p:spPr>
        <p:txBody>
          <a:bodyPr vert="horz" lIns="0" tIns="0" rIns="91440" bIns="45720" rtlCol="0" anchor="t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www.simplilearn.com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E0EA4-465D-4891-B07C-4AC484BFB3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649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>
            <a:lumMod val="75000"/>
          </a:schemeClr>
        </a:buClr>
        <a:buFont typeface="Calibri" panose="020F0502020204030204" pitchFamily="34" charset="0"/>
        <a:buChar char="›"/>
        <a:defRPr sz="2000" kern="1200">
          <a:solidFill>
            <a:schemeClr val="accent3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3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3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Microsoft Azure Administrator </a:t>
            </a:r>
            <a:r>
              <a:rPr lang="en-US">
                <a:ea typeface="+mj-lt"/>
                <a:cs typeface="+mj-lt"/>
              </a:rPr>
              <a:t>AZ 104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Training By: </a:t>
            </a:r>
            <a:r>
              <a:rPr lang="en-US" dirty="0" err="1"/>
              <a:t>Purshottam</a:t>
            </a:r>
            <a:r>
              <a:rPr lang="en-US" dirty="0"/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1408547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C93E-2DF2-4247-9665-971BB758E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Azure Networking, VPN Gateway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06361B-019E-46DB-8795-611557ADD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05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D725-E33F-4311-82BC-F3F20E7E2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1C33CE-8CDF-4B00-8F61-0202FA2B9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3632" y="1825625"/>
            <a:ext cx="81647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8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5A5C2-954E-4A00-A63E-8F1BD8CD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185BDC-FF4A-4E64-B267-81FF4C31D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NSG Demo</a:t>
            </a:r>
          </a:p>
        </p:txBody>
      </p:sp>
    </p:spTree>
    <p:extLst>
      <p:ext uri="{BB962C8B-B14F-4D97-AF65-F5344CB8AC3E}">
        <p14:creationId xmlns:p14="http://schemas.microsoft.com/office/powerpoint/2010/main" val="2524763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C8A6B-D7D4-4999-B57A-5C0ABA46B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1D6956-EB69-48BA-9B51-0E9F4D93A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NSG Demo</a:t>
            </a:r>
          </a:p>
        </p:txBody>
      </p:sp>
    </p:spTree>
    <p:extLst>
      <p:ext uri="{BB962C8B-B14F-4D97-AF65-F5344CB8AC3E}">
        <p14:creationId xmlns:p14="http://schemas.microsoft.com/office/powerpoint/2010/main" val="4240592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A9246-F605-41BF-91B3-67FB99A3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Azure Networking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5CCBF7-C568-475D-92E9-594E3E4EF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4616" y="1825625"/>
            <a:ext cx="86227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05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87D71-1850-422E-888F-C4A0D0486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572283"/>
            <a:ext cx="10959295" cy="429204"/>
          </a:xfrm>
        </p:spPr>
        <p:txBody>
          <a:bodyPr>
            <a:normAutofit fontScale="90000"/>
          </a:bodyPr>
          <a:lstStyle/>
          <a:p>
            <a:r>
              <a:rPr lang="en-US"/>
              <a:t>VNET, Subnet and CIDR Block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E6A78E-0D36-44D3-BF0B-3044EDC38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0174" y="1404730"/>
            <a:ext cx="10005391" cy="446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08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BC122-293F-4E45-94C4-5FB495B6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Subnet, CIDR, IP Addresses in Azure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F90306-7856-4462-91D4-959D5C4E0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0375" y="1825625"/>
            <a:ext cx="78312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98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9823-52DC-4435-B2BE-713AB9F7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NSG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9DAA64-E411-46B2-8484-236568CDC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0208" y="1825625"/>
            <a:ext cx="82715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35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A0BD-1CC4-4A01-804C-E59A856D9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NSG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A303A9-4385-4DBB-97B8-58FB75087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476" y="1825625"/>
            <a:ext cx="95030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64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A1800-0FB0-499A-8BAA-3D4617D67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VNET and Subnet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AEB87-2D95-4F07-AC67-BE2DA62E8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1A5BE06-066D-41AA-A258-8A125B302C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29275"/>
              </p:ext>
            </p:extLst>
          </p:nvPr>
        </p:nvGraphicFramePr>
        <p:xfrm>
          <a:off x="1912938" y="2944813"/>
          <a:ext cx="165893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Packager Shell Object" showAsIcon="1" r:id="rId2" imgW="1658880" imgH="488520" progId="Package">
                  <p:embed/>
                </p:oleObj>
              </mc:Choice>
              <mc:Fallback>
                <p:oleObj name="Packager Shell Object" showAsIcon="1" r:id="rId2" imgW="1658880" imgH="488520" progId="Package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2938" y="2944813"/>
                        <a:ext cx="165893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9697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9822-791A-425C-948A-A5CC59A1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B633C-E72A-435B-8A79-717EAF7D8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NSG can be applied to multiple subnets but cannot be vice-versa which means you cannot apply multiple NSGs to single subnet.</a:t>
            </a:r>
          </a:p>
          <a:p>
            <a:endParaRPr lang="en-US" dirty="0"/>
          </a:p>
          <a:p>
            <a:r>
              <a:rPr lang="en-US" dirty="0"/>
              <a:t>What you can do however is you can apply 1 NSG to subnet level and 1 NSG to NIC level.</a:t>
            </a:r>
          </a:p>
        </p:txBody>
      </p:sp>
    </p:spTree>
    <p:extLst>
      <p:ext uri="{BB962C8B-B14F-4D97-AF65-F5344CB8AC3E}">
        <p14:creationId xmlns:p14="http://schemas.microsoft.com/office/powerpoint/2010/main" val="2912974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8EDA3-98F2-4F12-B36F-CCA69B316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Azure Networking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A01F7E-2F2F-40B2-A63B-979B49998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266" y="1825625"/>
            <a:ext cx="77174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16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implilear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800"/>
      </a:accent1>
      <a:accent2>
        <a:srgbClr val="03A9F4"/>
      </a:accent2>
      <a:accent3>
        <a:srgbClr val="595959"/>
      </a:accent3>
      <a:accent4>
        <a:srgbClr val="FFC107"/>
      </a:accent4>
      <a:accent5>
        <a:srgbClr val="00579B"/>
      </a:accent5>
      <a:accent6>
        <a:srgbClr val="FF5722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121</Words>
  <Application>Microsoft Office PowerPoint</Application>
  <PresentationFormat>Widescreen</PresentationFormat>
  <Paragraphs>22</Paragraphs>
  <Slides>13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Packager Shell Object</vt:lpstr>
      <vt:lpstr>Microsoft Azure Administrator AZ 104</vt:lpstr>
      <vt:lpstr>Azure Networking</vt:lpstr>
      <vt:lpstr>VNET, Subnet and CIDR Block</vt:lpstr>
      <vt:lpstr>Subnet, CIDR, IP Addresses in Azure</vt:lpstr>
      <vt:lpstr>NSG</vt:lpstr>
      <vt:lpstr>NSG</vt:lpstr>
      <vt:lpstr>VNET and Subnet </vt:lpstr>
      <vt:lpstr>NSG</vt:lpstr>
      <vt:lpstr>Azure Networking</vt:lpstr>
      <vt:lpstr>Azure Networking, VPN Gateway</vt:lpstr>
      <vt:lpstr>Demo</vt:lpstr>
      <vt:lpstr>Demo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Azure Administrator AZ 103</dc:title>
  <dc:creator>Pravinkumar Menghani</dc:creator>
  <cp:lastModifiedBy>FALGUNI ASSUDANI</cp:lastModifiedBy>
  <cp:revision>65</cp:revision>
  <dcterms:created xsi:type="dcterms:W3CDTF">2019-11-09T18:33:54Z</dcterms:created>
  <dcterms:modified xsi:type="dcterms:W3CDTF">2021-03-14T18:20:38Z</dcterms:modified>
</cp:coreProperties>
</file>